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6"/>
  </p:notesMasterIdLst>
  <p:sldIdLst>
    <p:sldId id="338" r:id="rId2"/>
    <p:sldId id="329" r:id="rId3"/>
    <p:sldId id="270" r:id="rId4"/>
    <p:sldId id="291" r:id="rId5"/>
    <p:sldId id="293" r:id="rId6"/>
    <p:sldId id="333" r:id="rId7"/>
    <p:sldId id="276" r:id="rId8"/>
    <p:sldId id="327" r:id="rId9"/>
    <p:sldId id="335" r:id="rId10"/>
    <p:sldId id="336" r:id="rId11"/>
    <p:sldId id="334" r:id="rId12"/>
    <p:sldId id="306" r:id="rId13"/>
    <p:sldId id="337" r:id="rId14"/>
    <p:sldId id="331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90000"/>
    <a:srgbClr val="008000"/>
    <a:srgbClr val="FF0000"/>
    <a:srgbClr val="0000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221" autoAdjust="0"/>
  </p:normalViewPr>
  <p:slideViewPr>
    <p:cSldViewPr>
      <p:cViewPr>
        <p:scale>
          <a:sx n="76" d="100"/>
          <a:sy n="76" d="100"/>
        </p:scale>
        <p:origin x="-33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9E72A9F-86D3-4CB9-8CB3-116D69BE5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109419F-2065-4FF7-9905-AB8D71CBB8A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D55D306-89D4-4D62-B802-B2580D1B5F96}" type="slidenum">
              <a:rPr lang="en-US" sz="1200" b="1">
                <a:solidFill>
                  <a:srgbClr val="0000FF"/>
                </a:solidFill>
              </a:rPr>
              <a:pPr algn="r"/>
              <a:t>3</a:t>
            </a:fld>
            <a:endParaRPr lang="en-US" sz="1200" b="1">
              <a:solidFill>
                <a:srgbClr val="0000FF"/>
              </a:solidFill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AB93B41-A5FF-45FA-99E3-C9ECB174B0D6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174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38DD5CE-F6C0-4FD7-AAE6-4DC0DD1BD480}" type="slidenum">
              <a:rPr lang="en-US" sz="1200" b="1">
                <a:solidFill>
                  <a:srgbClr val="0000FF"/>
                </a:solidFill>
              </a:rPr>
              <a:pPr algn="r"/>
              <a:t>6</a:t>
            </a:fld>
            <a:endParaRPr lang="en-US" sz="1200" b="1">
              <a:solidFill>
                <a:srgbClr val="0000FF"/>
              </a:solidFill>
            </a:endParaRPr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388F1-8C6A-42BD-88B1-542D6EFBE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1EC90-2DA2-48D2-8A7E-AC3D1B4E0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1097E-334F-4C6A-8129-0FE4384D9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1D489-A463-49B1-82B6-3F8862C6B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83785-D0E0-4B01-B67C-0845C0B04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E4C81-5131-4423-8635-6FE9B084F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FC6F2-76AF-4D55-BC3C-A8E8B1B62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23B38-58C5-46F9-AEE7-E2BFFEB0C7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5A39C-933E-48FD-8D34-BF2E20883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3967A-F6B2-4C67-95C7-5EB996222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EDFFA-35A6-49C6-BFED-2261D8FB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2322822-5750-4615-AD94-4F901632A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vi.wikipedia.org/wiki/L%E1%BB%8Bch_s%E1%BB%AD_Vi%E1%BB%87t_Nam" TargetMode="External"/><Relationship Id="rId3" Type="http://schemas.openxmlformats.org/officeDocument/2006/relationships/image" Target="../media/image7.gif"/><Relationship Id="rId7" Type="http://schemas.openxmlformats.org/officeDocument/2006/relationships/hyperlink" Target="http://vi.wikipedia.org/wiki/Nh%C3%A0_H%E1%BA%ADu_L%C3%AA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hyperlink" Target="http://vi.wikipedia.org/wiki/Nh%C3%A0_Minh" TargetMode="External"/><Relationship Id="rId5" Type="http://schemas.openxmlformats.org/officeDocument/2006/relationships/hyperlink" Target="http://vi.wikipedia.org/wiki/Kh%E1%BB%9Fi_ngh%C4%A9a_Lam_S%C6%A1n" TargetMode="Externa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tru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TRƯỜNG TIỂU HỌC ÁI MỘ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981200"/>
            <a:ext cx="8534400" cy="304698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TÊN PHÂN MÔN: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Luyện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từ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và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câu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BÀI, TIẾT, TUẦN: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6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TÊN BÀI: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Danh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từ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chung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và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danh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từ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riêng</a:t>
            </a:r>
            <a:endParaRPr lang="en-US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GV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Thực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hiện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: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Nguyễn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Thị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Thu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Lan</a:t>
            </a:r>
            <a:endParaRPr lang="en-US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1"/>
          <p:cNvSpPr>
            <a:spLocks noChangeShapeType="1"/>
          </p:cNvSpPr>
          <p:nvPr/>
        </p:nvSpPr>
        <p:spPr bwMode="auto">
          <a:xfrm>
            <a:off x="3886200" y="2286000"/>
            <a:ext cx="5334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3" name="Line 22"/>
          <p:cNvSpPr>
            <a:spLocks noChangeShapeType="1"/>
          </p:cNvSpPr>
          <p:nvPr/>
        </p:nvSpPr>
        <p:spPr bwMode="auto">
          <a:xfrm>
            <a:off x="3810000" y="3886200"/>
            <a:ext cx="6096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6324600" y="1600200"/>
            <a:ext cx="2819400" cy="13843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Tên của một loại sự vật như </a:t>
            </a: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sông, vua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0" y="1600200"/>
            <a:ext cx="3657600" cy="13843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 chung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để chỉ những dòng chảy tương đối lớn. </a:t>
            </a:r>
            <a:endParaRPr 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0" y="3505200"/>
            <a:ext cx="3651250" cy="8001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 chung</a:t>
            </a:r>
            <a:r>
              <a:rPr 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chỉ người đứng đầu  nhà nước phong kiến.</a:t>
            </a:r>
            <a:endParaRPr lang="en-US" sz="2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572000" y="1905000"/>
            <a:ext cx="1143000" cy="646113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sông 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572000" y="3581400"/>
            <a:ext cx="990600" cy="67945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vua</a:t>
            </a:r>
          </a:p>
        </p:txBody>
      </p:sp>
      <p:sp>
        <p:nvSpPr>
          <p:cNvPr id="2" name="Line 21"/>
          <p:cNvSpPr>
            <a:spLocks noChangeShapeType="1"/>
          </p:cNvSpPr>
          <p:nvPr/>
        </p:nvSpPr>
        <p:spPr bwMode="auto">
          <a:xfrm>
            <a:off x="5715000" y="2743200"/>
            <a:ext cx="609600" cy="2286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" name="Line 22"/>
          <p:cNvSpPr>
            <a:spLocks noChangeShapeType="1"/>
          </p:cNvSpPr>
          <p:nvPr/>
        </p:nvSpPr>
        <p:spPr bwMode="auto">
          <a:xfrm flipV="1">
            <a:off x="5562600" y="3505200"/>
            <a:ext cx="76200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6400800" y="4648200"/>
            <a:ext cx="2743200" cy="15906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Những tên riêng của một sự vật nhất định như 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Cửu Long, Lê Lợi</a:t>
            </a:r>
          </a:p>
        </p:txBody>
      </p:sp>
      <p:sp>
        <p:nvSpPr>
          <p:cNvPr id="71698" name="Text Box 18"/>
          <p:cNvSpPr txBox="1">
            <a:spLocks noChangeArrowheads="1"/>
          </p:cNvSpPr>
          <p:nvPr/>
        </p:nvSpPr>
        <p:spPr bwMode="auto">
          <a:xfrm>
            <a:off x="7086600" y="6172200"/>
            <a:ext cx="2057400" cy="434975"/>
          </a:xfrm>
          <a:prstGeom prst="rect">
            <a:avLst/>
          </a:prstGeom>
          <a:solidFill>
            <a:srgbClr val="FFFD17"/>
          </a:solidFill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</a:rPr>
              <a:t>được viết  hoa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0" y="4724400"/>
            <a:ext cx="2895600" cy="86042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Tên riêng của một dòng sông.</a:t>
            </a:r>
            <a:endParaRPr lang="en-US" sz="240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0" y="5867400"/>
            <a:ext cx="2819400" cy="86042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Tên riêng của một vị vua.</a:t>
            </a:r>
            <a:endParaRPr lang="en-US" sz="240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5" name="Line 21"/>
          <p:cNvSpPr>
            <a:spLocks noChangeShapeType="1"/>
          </p:cNvSpPr>
          <p:nvPr/>
        </p:nvSpPr>
        <p:spPr bwMode="auto">
          <a:xfrm>
            <a:off x="2971800" y="5105400"/>
            <a:ext cx="5334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6" name="Line 22"/>
          <p:cNvSpPr>
            <a:spLocks noChangeShapeType="1"/>
          </p:cNvSpPr>
          <p:nvPr/>
        </p:nvSpPr>
        <p:spPr bwMode="auto">
          <a:xfrm>
            <a:off x="2895600" y="6248400"/>
            <a:ext cx="6096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3581400" y="4953000"/>
            <a:ext cx="2209800" cy="61753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Cửu Long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3581400" y="5943600"/>
            <a:ext cx="1981200" cy="6794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Lê Lợi</a:t>
            </a:r>
          </a:p>
        </p:txBody>
      </p:sp>
      <p:sp>
        <p:nvSpPr>
          <p:cNvPr id="6" name="Line 21"/>
          <p:cNvSpPr>
            <a:spLocks noChangeShapeType="1"/>
          </p:cNvSpPr>
          <p:nvPr/>
        </p:nvSpPr>
        <p:spPr bwMode="auto">
          <a:xfrm>
            <a:off x="5791200" y="5334000"/>
            <a:ext cx="609600" cy="2286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22"/>
          <p:cNvSpPr>
            <a:spLocks noChangeShapeType="1"/>
          </p:cNvSpPr>
          <p:nvPr/>
        </p:nvSpPr>
        <p:spPr bwMode="auto">
          <a:xfrm flipV="1">
            <a:off x="5638800" y="5867400"/>
            <a:ext cx="762000" cy="3048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35" name="Text Box 27"/>
          <p:cNvSpPr txBox="1">
            <a:spLocks noChangeArrowheads="1"/>
          </p:cNvSpPr>
          <p:nvPr/>
        </p:nvSpPr>
        <p:spPr bwMode="auto">
          <a:xfrm>
            <a:off x="6629400" y="3124200"/>
            <a:ext cx="2514600" cy="461963"/>
          </a:xfrm>
          <a:prstGeom prst="rect">
            <a:avLst/>
          </a:prstGeom>
          <a:solidFill>
            <a:srgbClr val="FFFD17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không viết hoa</a:t>
            </a:r>
          </a:p>
        </p:txBody>
      </p:sp>
      <p:sp>
        <p:nvSpPr>
          <p:cNvPr id="10262" name="Text Box 25"/>
          <p:cNvSpPr txBox="1">
            <a:spLocks noChangeArrowheads="1"/>
          </p:cNvSpPr>
          <p:nvPr/>
        </p:nvSpPr>
        <p:spPr bwMode="auto">
          <a:xfrm>
            <a:off x="304800" y="228600"/>
            <a:ext cx="88392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Nghĩa của các từ tìm được ở bài tập 1 khác nhau như thế nào?</a:t>
            </a:r>
            <a:endParaRPr lang="en-US" sz="3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6" name="Text Box 26"/>
          <p:cNvSpPr txBox="1">
            <a:spLocks noChangeArrowheads="1"/>
          </p:cNvSpPr>
          <p:nvPr/>
        </p:nvSpPr>
        <p:spPr bwMode="auto">
          <a:xfrm>
            <a:off x="5943600" y="3810000"/>
            <a:ext cx="3200400" cy="830263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(trừ trường hợp đứng đầu câu)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8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8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1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1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nimBg="1"/>
      <p:bldP spid="2" grpId="0" animBg="1"/>
      <p:bldP spid="3" grpId="0" animBg="1"/>
      <p:bldP spid="51211" grpId="0" animBg="1"/>
      <p:bldP spid="71698" grpId="0" animBg="1"/>
      <p:bldP spid="6" grpId="0" animBg="1"/>
      <p:bldP spid="7" grpId="0" animBg="1"/>
      <p:bldP spid="68635" grpId="0" animBg="1"/>
      <p:bldP spid="512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8"/>
          <p:cNvSpPr txBox="1">
            <a:spLocks noChangeArrowheads="1"/>
          </p:cNvSpPr>
          <p:nvPr/>
        </p:nvSpPr>
        <p:spPr bwMode="auto">
          <a:xfrm>
            <a:off x="304800" y="2895600"/>
            <a:ext cx="9067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Danh từ chung là tên của một loại sự vật.</a:t>
            </a:r>
          </a:p>
          <a:p>
            <a:pPr marL="342900" indent="-342900"/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Danh từ riêng là tên riêng của một sự vật.  Danh từ riêng luôn luôn được viết hoa.</a:t>
            </a:r>
            <a:endParaRPr lang="en-US" sz="36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WordArt 7"/>
          <p:cNvSpPr>
            <a:spLocks noChangeArrowheads="1" noChangeShapeType="1" noTextEdit="1"/>
          </p:cNvSpPr>
          <p:nvPr/>
        </p:nvSpPr>
        <p:spPr bwMode="auto">
          <a:xfrm>
            <a:off x="2286000" y="914400"/>
            <a:ext cx="39624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Ghi nhớ</a:t>
            </a:r>
          </a:p>
        </p:txBody>
      </p:sp>
      <p:grpSp>
        <p:nvGrpSpPr>
          <p:cNvPr id="11268" name="Group 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672" y="0"/>
            <a:chExt cx="5760" cy="4320"/>
          </a:xfrm>
        </p:grpSpPr>
        <p:pic>
          <p:nvPicPr>
            <p:cNvPr id="11269" name="Picture 9" descr="BD21325_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72" y="4176"/>
              <a:ext cx="5760" cy="14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</p:pic>
        <p:pic>
          <p:nvPicPr>
            <p:cNvPr id="11270" name="Picture 10" descr="BD21325_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72" y="0"/>
              <a:ext cx="5760" cy="14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</p:pic>
        <p:pic>
          <p:nvPicPr>
            <p:cNvPr id="11271" name="Picture 11" descr="BD21325_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288" y="192"/>
              <a:ext cx="144" cy="398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</p:pic>
        <p:pic>
          <p:nvPicPr>
            <p:cNvPr id="11272" name="Picture 12" descr="BD21325_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72" y="0"/>
              <a:ext cx="153" cy="422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0" y="0"/>
            <a:ext cx="91440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80000"/>
              </a:lnSpc>
            </a:pP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1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Tìm các danh từ chung và danh từ riêng trong đoạn văn sau: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0" y="1371600"/>
            <a:ext cx="914400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Font typeface="Arial" pitchFamily="34" charset="0"/>
              <a:buNone/>
            </a:pPr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    Chúng tôi / đứng / trên / núi / Chung /. Nhìn/ sang / trái / là / dòng / sông / Lam / uốn khúc / theo / dãy / núi / Thiên Nhẫn /. Mặt / sông / hắt / ánh / nắng / chiếu / thành / một/ đường / quanh co / trắng xóa./  Nhìn / sang / phải / là / dãy / núi / Trác / nối liền / với / dãy/ núi / Đại Huệ / xa xa /. Trước / mặt / chúng tôi /, giữa / hai / dãy / núi / là / nhà / Bác Hồ /.</a:t>
            </a:r>
          </a:p>
        </p:txBody>
      </p:sp>
      <p:graphicFrame>
        <p:nvGraphicFramePr>
          <p:cNvPr id="19525" name="Group 69"/>
          <p:cNvGraphicFramePr>
            <a:graphicFrameLocks noGrp="1"/>
          </p:cNvGraphicFramePr>
          <p:nvPr/>
        </p:nvGraphicFramePr>
        <p:xfrm>
          <a:off x="0" y="4343400"/>
          <a:ext cx="9144000" cy="2127250"/>
        </p:xfrm>
        <a:graphic>
          <a:graphicData uri="http://schemas.openxmlformats.org/drawingml/2006/table">
            <a:tbl>
              <a:tblPr/>
              <a:tblGrid>
                <a:gridCol w="2209800"/>
                <a:gridCol w="6934200"/>
              </a:tblGrid>
              <a:tr h="1295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1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16" name="Text Box 60"/>
          <p:cNvSpPr txBox="1">
            <a:spLocks noChangeArrowheads="1"/>
          </p:cNvSpPr>
          <p:nvPr/>
        </p:nvSpPr>
        <p:spPr bwMode="auto">
          <a:xfrm>
            <a:off x="0" y="46482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Danh từ chung</a:t>
            </a:r>
          </a:p>
        </p:txBody>
      </p:sp>
      <p:sp>
        <p:nvSpPr>
          <p:cNvPr id="19517" name="Text Box 61"/>
          <p:cNvSpPr txBox="1">
            <a:spLocks noChangeArrowheads="1"/>
          </p:cNvSpPr>
          <p:nvPr/>
        </p:nvSpPr>
        <p:spPr bwMode="auto">
          <a:xfrm>
            <a:off x="0" y="57912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Danh từ riêng</a:t>
            </a:r>
          </a:p>
        </p:txBody>
      </p:sp>
      <p:sp>
        <p:nvSpPr>
          <p:cNvPr id="19520" name="Text Box 64"/>
          <p:cNvSpPr txBox="1">
            <a:spLocks noChangeArrowheads="1"/>
          </p:cNvSpPr>
          <p:nvPr/>
        </p:nvSpPr>
        <p:spPr bwMode="auto">
          <a:xfrm>
            <a:off x="2209800" y="4572000"/>
            <a:ext cx="6934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núi, trái, dòng, sông, dãy, mặt, ánh, nắng, đường, phải, trước, giữa, nhà.</a:t>
            </a:r>
            <a:endParaRPr 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21" name="Text Box 65"/>
          <p:cNvSpPr txBox="1">
            <a:spLocks noChangeArrowheads="1"/>
          </p:cNvSpPr>
          <p:nvPr/>
        </p:nvSpPr>
        <p:spPr bwMode="auto">
          <a:xfrm>
            <a:off x="2209800" y="5638800"/>
            <a:ext cx="6934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Chung, Lam, Thiên Nhẫn, Trác, Đại Huệ, Bác Hồ.</a:t>
            </a:r>
            <a:endParaRPr 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95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95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95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95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95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95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7" grpId="0"/>
      <p:bldP spid="19468" grpId="0"/>
      <p:bldP spid="19516" grpId="0"/>
      <p:bldP spid="19517" grpId="0"/>
      <p:bldP spid="19520" grpId="0"/>
      <p:bldP spid="195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304800" y="1752600"/>
            <a:ext cx="83820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Bài 2.</a:t>
            </a: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Viết họ và tên 3 bạn nam, 3 bạn nữ trong lớp em. Họ và tên các bạn ấy là danh từ chung hay danh từ riêng? Vì sao?</a:t>
            </a:r>
            <a:endParaRPr lang="en-US" sz="4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0" y="3200400"/>
            <a:ext cx="9144000" cy="3352800"/>
            <a:chOff x="240" y="1296"/>
            <a:chExt cx="5280" cy="1872"/>
          </a:xfrm>
        </p:grpSpPr>
        <p:sp>
          <p:nvSpPr>
            <p:cNvPr id="14340" name="AutoShape 7"/>
            <p:cNvSpPr>
              <a:spLocks noChangeArrowheads="1"/>
            </p:cNvSpPr>
            <p:nvPr/>
          </p:nvSpPr>
          <p:spPr bwMode="auto">
            <a:xfrm>
              <a:off x="240" y="1296"/>
              <a:ext cx="5280" cy="1872"/>
            </a:xfrm>
            <a:prstGeom prst="horizontalScroll">
              <a:avLst>
                <a:gd name="adj" fmla="val 12500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rgbClr val="000000"/>
                </a:solidFill>
                <a:latin typeface=".VnTime" pitchFamily="34" charset="0"/>
              </a:endParaRPr>
            </a:p>
          </p:txBody>
        </p:sp>
        <p:sp>
          <p:nvSpPr>
            <p:cNvPr id="14341" name="Text Box 9"/>
            <p:cNvSpPr txBox="1">
              <a:spLocks noChangeArrowheads="1"/>
            </p:cNvSpPr>
            <p:nvPr/>
          </p:nvSpPr>
          <p:spPr bwMode="auto">
            <a:xfrm>
              <a:off x="480" y="1728"/>
              <a:ext cx="5040" cy="114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1000" indent="-381000">
                <a:spcBef>
                  <a:spcPct val="50000"/>
                </a:spcBef>
                <a:buFontTx/>
                <a:buAutoNum type="arabicPeriod"/>
              </a:pPr>
              <a:r>
                <a:rPr lang="en-US" sz="32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Danh từ chung là tên của một loại sự vật.</a:t>
              </a:r>
            </a:p>
            <a:p>
              <a:pPr marL="381000" indent="-381000">
                <a:spcBef>
                  <a:spcPct val="50000"/>
                </a:spcBef>
                <a:buFontTx/>
                <a:buAutoNum type="arabicPeriod"/>
              </a:pPr>
              <a:r>
                <a:rPr lang="en-US" sz="32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Danh từ riêng là tên riêng của một sự vật.</a:t>
              </a:r>
            </a:p>
            <a:p>
              <a:pPr marL="381000" indent="-381000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Danh từ riêng luôn luôn được viết hoa.</a:t>
              </a:r>
            </a:p>
          </p:txBody>
        </p:sp>
      </p:grpSp>
      <p:sp>
        <p:nvSpPr>
          <p:cNvPr id="14339" name="WordArt 7"/>
          <p:cNvSpPr>
            <a:spLocks noChangeArrowheads="1" noChangeShapeType="1" noTextEdit="1"/>
          </p:cNvSpPr>
          <p:nvPr/>
        </p:nvSpPr>
        <p:spPr bwMode="auto">
          <a:xfrm>
            <a:off x="1752600" y="1143000"/>
            <a:ext cx="611505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Ghi nhớ</a:t>
            </a:r>
          </a:p>
        </p:txBody>
      </p:sp>
    </p:spTree>
  </p:cSld>
  <p:clrMapOvr>
    <a:masterClrMapping/>
  </p:clrMapOvr>
  <p:transition spd="slow">
    <p:sndAc>
      <p:endSnd/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" descr="13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219200"/>
            <a:ext cx="4191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8001000" y="6400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</a:t>
            </a:r>
          </a:p>
        </p:txBody>
      </p:sp>
      <p:pic>
        <p:nvPicPr>
          <p:cNvPr id="2052" name="Picture 15" descr="BOOKANI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5432425"/>
            <a:ext cx="1676400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WordArt 203"/>
          <p:cNvSpPr>
            <a:spLocks noChangeArrowheads="1" noChangeShapeType="1" noTextEdit="1"/>
          </p:cNvSpPr>
          <p:nvPr/>
        </p:nvSpPr>
        <p:spPr bwMode="auto">
          <a:xfrm>
            <a:off x="457200" y="1143000"/>
            <a:ext cx="8077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 BÀI 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CŨ</a:t>
            </a:r>
          </a:p>
        </p:txBody>
      </p:sp>
      <p:sp>
        <p:nvSpPr>
          <p:cNvPr id="2252" name="Text Box 204"/>
          <p:cNvSpPr txBox="1">
            <a:spLocks noChangeArrowheads="1"/>
          </p:cNvSpPr>
          <p:nvPr/>
        </p:nvSpPr>
        <p:spPr bwMode="auto">
          <a:xfrm>
            <a:off x="0" y="2819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Tìm các danh từ có trong dòng thơ sau:</a:t>
            </a:r>
            <a:endParaRPr 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" name="Text Box 205"/>
          <p:cNvSpPr txBox="1">
            <a:spLocks noChangeArrowheads="1"/>
          </p:cNvSpPr>
          <p:nvPr/>
        </p:nvSpPr>
        <p:spPr bwMode="auto">
          <a:xfrm>
            <a:off x="0" y="350520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Vua Hùng một sáng đi săn</a:t>
            </a:r>
          </a:p>
          <a:p>
            <a:pPr algn="ctr"/>
            <a:r>
              <a:rPr lang="en-US" sz="28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Trưa tròn bóng nắng nghỉ chân chốn này.</a:t>
            </a:r>
            <a:endParaRPr lang="en-US" sz="280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4" name="Text Box 206"/>
          <p:cNvSpPr txBox="1">
            <a:spLocks noChangeArrowheads="1"/>
          </p:cNvSpPr>
          <p:nvPr/>
        </p:nvSpPr>
        <p:spPr bwMode="auto">
          <a:xfrm>
            <a:off x="0" y="350520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8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28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đi săn</a:t>
            </a:r>
          </a:p>
          <a:p>
            <a:pPr algn="ctr"/>
            <a:r>
              <a:rPr lang="en-US" sz="2800" b="1" u="sng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Trưa</a:t>
            </a:r>
            <a:r>
              <a:rPr lang="en-US" sz="28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tròn </a:t>
            </a:r>
            <a:r>
              <a:rPr lang="en-US" sz="2800" b="1" u="sng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8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nghỉ </a:t>
            </a:r>
            <a:r>
              <a:rPr lang="en-US" sz="2800" b="1" u="sng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chốn</a:t>
            </a:r>
            <a:r>
              <a:rPr lang="en-US" sz="28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2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2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2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2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2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2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2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" grpId="0"/>
      <p:bldP spid="2253" grpId="0"/>
      <p:bldP spid="2253" grpId="1"/>
      <p:bldP spid="22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66" descr="Large confetti"/>
          <p:cNvSpPr>
            <a:spLocks noChangeArrowheads="1" noChangeShapeType="1" noTextEdit="1"/>
          </p:cNvSpPr>
          <p:nvPr/>
        </p:nvSpPr>
        <p:spPr bwMode="auto">
          <a:xfrm>
            <a:off x="2743200" y="914400"/>
            <a:ext cx="36576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5" name="Text Box 10"/>
          <p:cNvSpPr txBox="1">
            <a:spLocks noChangeArrowheads="1"/>
          </p:cNvSpPr>
          <p:nvPr/>
        </p:nvSpPr>
        <p:spPr bwMode="auto">
          <a:xfrm>
            <a:off x="0" y="457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từ và câu</a:t>
            </a:r>
            <a:endParaRPr 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0" y="10668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Danh từ chung và danh từ riêng.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0" y="15240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I. Nhận xét.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0" y="2057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1.Tìm các từ có nghĩa sau: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0" y="2590800"/>
            <a:ext cx="5105400" cy="9144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6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a. Dòng nước chảy tương đối lớn, trên đó thuyền bè đi lại được.</a:t>
            </a:r>
            <a:endParaRPr lang="en-US" sz="260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0" y="3733800"/>
            <a:ext cx="5105400" cy="923925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Dòng sông lớn nhất chảy qua nhiều tỉnh phía Nam nước ta.</a:t>
            </a:r>
            <a:endParaRPr lang="en-US" sz="26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0" y="4876800"/>
            <a:ext cx="5105400" cy="984250"/>
          </a:xfrm>
          <a:prstGeom prst="rect">
            <a:avLst/>
          </a:prstGeom>
          <a:noFill/>
          <a:ln w="38100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8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c. Người đứng đầu nhà nước phong kiến.</a:t>
            </a:r>
            <a:endParaRPr lang="en-US" sz="280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0" y="6003925"/>
            <a:ext cx="5105400" cy="892175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Font typeface="Arial" pitchFamily="34" charset="0"/>
              <a:buNone/>
            </a:pPr>
            <a:r>
              <a:rPr lang="en-US" sz="2500" b="1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d. Vị vua có công đánh đuổi giặc Minh, lập ra nhà Lê ở nước ta.</a:t>
            </a:r>
            <a:endParaRPr lang="en-US" sz="2500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6248400" y="2667000"/>
            <a:ext cx="1905000" cy="86201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6248400" y="3725863"/>
            <a:ext cx="2895600" cy="83185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Cửu Long</a:t>
            </a:r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5181600" y="3048000"/>
            <a:ext cx="8382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7" name="Line 25"/>
          <p:cNvSpPr>
            <a:spLocks noChangeShapeType="1"/>
          </p:cNvSpPr>
          <p:nvPr/>
        </p:nvSpPr>
        <p:spPr bwMode="auto">
          <a:xfrm>
            <a:off x="5257800" y="4191000"/>
            <a:ext cx="8382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80"/>
                            </p:stCondLst>
                            <p:childTnLst>
                              <p:par>
                                <p:cTn id="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920"/>
                            </p:stCondLst>
                            <p:childTnLst>
                              <p:par>
                                <p:cTn id="3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840"/>
                            </p:stCondLst>
                            <p:childTnLst>
                              <p:par>
                                <p:cTn id="3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6120"/>
                            </p:stCondLst>
                            <p:childTnLst>
                              <p:par>
                                <p:cTn id="4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" grpId="0"/>
      <p:bldP spid="3084" grpId="0"/>
      <p:bldP spid="3087" grpId="0"/>
      <p:bldP spid="3088" grpId="0" animBg="1"/>
      <p:bldP spid="3089" grpId="0" animBg="1"/>
      <p:bldP spid="3090" grpId="0" animBg="1"/>
      <p:bldP spid="3091" grpId="0" animBg="1"/>
      <p:bldP spid="3092" grpId="0" animBg="1"/>
      <p:bldP spid="3093" grpId="0" animBg="1"/>
      <p:bldP spid="3096" grpId="0" animBg="1"/>
      <p:bldP spid="309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 descr="Luoc_do_song_ngoi_Viet_N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0"/>
            <a:ext cx="6477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808413" y="5334000"/>
            <a:ext cx="4587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971800" y="54102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inh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981200" y="6172200"/>
            <a:ext cx="5964238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Sông Cửu Long trên bản đồ Việt Nam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66" descr="Large confetti"/>
          <p:cNvSpPr>
            <a:spLocks noChangeArrowheads="1" noChangeShapeType="1" noTextEdit="1"/>
          </p:cNvSpPr>
          <p:nvPr/>
        </p:nvSpPr>
        <p:spPr bwMode="auto">
          <a:xfrm>
            <a:off x="2743200" y="914400"/>
            <a:ext cx="36576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0" y="3048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từ và câu</a:t>
            </a:r>
            <a:endParaRPr 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0" y="10668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Danh từ chung và danh từ riêng.</a:t>
            </a: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0" y="15240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I. Nhận xét.</a:t>
            </a: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0" y="2057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1.Tìm các từ có nghĩa sau:</a:t>
            </a:r>
          </a:p>
        </p:txBody>
      </p: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0" y="2590800"/>
            <a:ext cx="5105400" cy="9144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6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a. Dòng nước chảy tương đối lớn, trên đó thuyền bè đi lại được.</a:t>
            </a:r>
            <a:endParaRPr lang="en-US" sz="260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2" name="Text Box 9"/>
          <p:cNvSpPr txBox="1">
            <a:spLocks noChangeArrowheads="1"/>
          </p:cNvSpPr>
          <p:nvPr/>
        </p:nvSpPr>
        <p:spPr bwMode="auto">
          <a:xfrm>
            <a:off x="0" y="3733800"/>
            <a:ext cx="5105400" cy="923925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Dòng sông lớn nhất chảy qua nhiều tỉnh phía Nam nước ta.</a:t>
            </a:r>
            <a:endParaRPr lang="en-US" sz="26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3" name="Text Box 10"/>
          <p:cNvSpPr txBox="1">
            <a:spLocks noChangeArrowheads="1"/>
          </p:cNvSpPr>
          <p:nvPr/>
        </p:nvSpPr>
        <p:spPr bwMode="auto">
          <a:xfrm>
            <a:off x="0" y="4876800"/>
            <a:ext cx="5105400" cy="984250"/>
          </a:xfrm>
          <a:prstGeom prst="rect">
            <a:avLst/>
          </a:prstGeom>
          <a:noFill/>
          <a:ln w="38100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8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c. Người đứng đầu nhà nước phong kiến.</a:t>
            </a:r>
            <a:endParaRPr lang="en-US" sz="280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4" name="Text Box 11"/>
          <p:cNvSpPr txBox="1">
            <a:spLocks noChangeArrowheads="1"/>
          </p:cNvSpPr>
          <p:nvPr/>
        </p:nvSpPr>
        <p:spPr bwMode="auto">
          <a:xfrm>
            <a:off x="0" y="6003925"/>
            <a:ext cx="5105400" cy="892175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Font typeface="Arial" pitchFamily="34" charset="0"/>
              <a:buNone/>
            </a:pPr>
            <a:r>
              <a:rPr lang="en-US" sz="2500" b="1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d. Vị vua có công đánh đuổi giặc Minh, lập ra nhà Lê ở nước ta.</a:t>
            </a:r>
            <a:endParaRPr lang="en-US" sz="2500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5" name="Text Box 12"/>
          <p:cNvSpPr txBox="1">
            <a:spLocks noChangeArrowheads="1"/>
          </p:cNvSpPr>
          <p:nvPr/>
        </p:nvSpPr>
        <p:spPr bwMode="auto">
          <a:xfrm>
            <a:off x="6248400" y="2667000"/>
            <a:ext cx="1905000" cy="86201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</a:p>
        </p:txBody>
      </p:sp>
      <p:sp>
        <p:nvSpPr>
          <p:cNvPr id="6156" name="Text Box 13"/>
          <p:cNvSpPr txBox="1">
            <a:spLocks noChangeArrowheads="1"/>
          </p:cNvSpPr>
          <p:nvPr/>
        </p:nvSpPr>
        <p:spPr bwMode="auto">
          <a:xfrm>
            <a:off x="6248400" y="3725863"/>
            <a:ext cx="2895600" cy="83185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Cửu Long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6248400" y="4876800"/>
            <a:ext cx="1905000" cy="862013"/>
          </a:xfrm>
          <a:prstGeom prst="rect">
            <a:avLst/>
          </a:prstGeom>
          <a:noFill/>
          <a:ln w="38100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6248400" y="6026150"/>
            <a:ext cx="2895600" cy="831850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Lê Lợi</a:t>
            </a:r>
          </a:p>
        </p:txBody>
      </p:sp>
      <p:sp>
        <p:nvSpPr>
          <p:cNvPr id="6159" name="Line 16"/>
          <p:cNvSpPr>
            <a:spLocks noChangeShapeType="1"/>
          </p:cNvSpPr>
          <p:nvPr/>
        </p:nvSpPr>
        <p:spPr bwMode="auto">
          <a:xfrm>
            <a:off x="5181600" y="3048000"/>
            <a:ext cx="8382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0" name="Line 17"/>
          <p:cNvSpPr>
            <a:spLocks noChangeShapeType="1"/>
          </p:cNvSpPr>
          <p:nvPr/>
        </p:nvSpPr>
        <p:spPr bwMode="auto">
          <a:xfrm>
            <a:off x="5257800" y="4191000"/>
            <a:ext cx="8382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>
            <a:off x="5257800" y="6400800"/>
            <a:ext cx="8382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9" name="Line 19"/>
          <p:cNvSpPr>
            <a:spLocks noChangeShapeType="1"/>
          </p:cNvSpPr>
          <p:nvPr/>
        </p:nvSpPr>
        <p:spPr bwMode="auto">
          <a:xfrm>
            <a:off x="5257800" y="5410200"/>
            <a:ext cx="838200" cy="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6094" grpId="0" animBg="1"/>
      <p:bldP spid="46095" grpId="0" animBg="1"/>
      <p:bldP spid="46098" grpId="0" animBg="1"/>
      <p:bldP spid="460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1 (1567)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334000"/>
            <a:ext cx="1676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15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5562600"/>
            <a:ext cx="9144000" cy="12954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None/>
            </a:pPr>
            <a:r>
              <a:rPr lang="en-US" sz="26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600" b="1">
                <a:solidFill>
                  <a:srgbClr val="FB321D"/>
                </a:solidFill>
                <a:latin typeface="Times New Roman" pitchFamily="18" charset="0"/>
                <a:cs typeface="Times New Roman" pitchFamily="18" charset="0"/>
              </a:rPr>
              <a:t>Lê Thái Tổ (Lê Lợi)</a:t>
            </a:r>
            <a:r>
              <a:rPr lang="en-US" sz="2600" b="1">
                <a:latin typeface="Times New Roman" pitchFamily="18" charset="0"/>
                <a:cs typeface="Times New Roman" pitchFamily="18" charset="0"/>
              </a:rPr>
              <a:t>, là người khởi xướng </a:t>
            </a:r>
            <a:r>
              <a:rPr lang="en-US" sz="2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5" tooltip="Khởi nghĩa Lam Sơn"/>
              </a:rPr>
              <a:t>khởi nghĩa Lam Sơn</a:t>
            </a:r>
            <a:r>
              <a:rPr lang="en-US" sz="2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>
                <a:latin typeface="Times New Roman" pitchFamily="18" charset="0"/>
                <a:cs typeface="Times New Roman" pitchFamily="18" charset="0"/>
              </a:rPr>
              <a:t>chiến thắng </a:t>
            </a:r>
            <a:r>
              <a:rPr lang="en-US" sz="2600" b="1">
                <a:latin typeface="Times New Roman" pitchFamily="18" charset="0"/>
                <a:cs typeface="Times New Roman" pitchFamily="18" charset="0"/>
                <a:hlinkClick r:id="rId6" tooltip="Nhà Minh"/>
              </a:rPr>
              <a:t>quân Minh</a:t>
            </a:r>
            <a:r>
              <a:rPr lang="en-US" sz="2600" b="1">
                <a:latin typeface="Times New Roman" pitchFamily="18" charset="0"/>
                <a:cs typeface="Times New Roman" pitchFamily="18" charset="0"/>
              </a:rPr>
              <a:t> trở thành vị vua đầu tiên của </a:t>
            </a:r>
            <a:r>
              <a:rPr lang="en-US" sz="2600" b="1">
                <a:latin typeface="Times New Roman" pitchFamily="18" charset="0"/>
                <a:cs typeface="Times New Roman" pitchFamily="18" charset="0"/>
                <a:hlinkClick r:id="rId7" tooltip="Nhà Hậu Lê"/>
              </a:rPr>
              <a:t>nhà Hậu Lê</a:t>
            </a:r>
            <a:r>
              <a:rPr lang="en-US" sz="2600" b="1">
                <a:latin typeface="Times New Roman" pitchFamily="18" charset="0"/>
                <a:cs typeface="Times New Roman" pitchFamily="18" charset="0"/>
              </a:rPr>
              <a:t>, triều đại lâu dài nhất trong </a:t>
            </a:r>
            <a:r>
              <a:rPr lang="en-US" sz="2600" b="1">
                <a:latin typeface="Times New Roman" pitchFamily="18" charset="0"/>
                <a:cs typeface="Times New Roman" pitchFamily="18" charset="0"/>
                <a:hlinkClick r:id="rId8" tooltip="Lịch sử Việt Nam"/>
              </a:rPr>
              <a:t>lịch sử Việt Nam</a:t>
            </a:r>
            <a:r>
              <a:rPr lang="en-US" sz="2600" b="1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custDataLst>
      <p:tags r:id="rId1"/>
    </p:custDataLst>
  </p:cSld>
  <p:clrMapOvr>
    <a:masterClrMapping/>
  </p:clrMapOvr>
  <p:transition spd="slow">
    <p:sndAc>
      <p:endSnd/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0" y="304800"/>
            <a:ext cx="9144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3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2. Nghĩa của các từ tìm được ở bài tập 1 khác nhau như thế nào?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152400" y="15240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8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So sánh: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sông - Cửu Long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5029200" y="1447800"/>
            <a:ext cx="388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8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So sánh: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vua - Lê Lợi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2362200"/>
            <a:ext cx="4495800" cy="13843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* Tên chung để chỉ những </a:t>
            </a:r>
          </a:p>
          <a:p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dòng nước chảy tương đối lớn</a:t>
            </a:r>
            <a:r>
              <a:rPr lang="en-US" sz="24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0" y="3733800"/>
            <a:ext cx="4495800" cy="4953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Tên riêng của một dòng sông.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0" y="4419600"/>
            <a:ext cx="4495800" cy="13843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Tên chung  chỉ người đứng đầunhà nước phong kiến.</a:t>
            </a:r>
            <a:endParaRPr lang="en-US" sz="280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0" y="5791200"/>
            <a:ext cx="4495800" cy="523875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Tên riêng của một vị vua.</a:t>
            </a:r>
          </a:p>
        </p:txBody>
      </p: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>
            <a:off x="4648200" y="2819400"/>
            <a:ext cx="762000" cy="0"/>
          </a:xfrm>
          <a:prstGeom prst="straightConnector1">
            <a:avLst/>
          </a:prstGeom>
          <a:noFill/>
          <a:ln w="57150" algn="ctr">
            <a:solidFill>
              <a:srgbClr val="008000"/>
            </a:solidFill>
            <a:round/>
            <a:headEnd/>
            <a:tailEnd type="arrow" w="med" len="med"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</p:cxn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>
            <a:off x="4584700" y="4037013"/>
            <a:ext cx="825500" cy="1587"/>
          </a:xfrm>
          <a:prstGeom prst="straightConnector1">
            <a:avLst/>
          </a:prstGeom>
          <a:noFill/>
          <a:ln w="57150" algn="ctr">
            <a:solidFill>
              <a:srgbClr val="0000FF"/>
            </a:solidFill>
            <a:round/>
            <a:headEnd/>
            <a:tailEnd type="arrow" w="med" len="med"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</p:cxn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>
            <a:off x="4597400" y="4983163"/>
            <a:ext cx="750888" cy="1587"/>
          </a:xfrm>
          <a:prstGeom prst="straightConnector1">
            <a:avLst/>
          </a:prstGeom>
          <a:noFill/>
          <a:ln w="57150" algn="ctr">
            <a:solidFill>
              <a:srgbClr val="008000"/>
            </a:solidFill>
            <a:round/>
            <a:headEnd/>
            <a:tailEnd type="arrow" w="med" len="med"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</p:cxnSp>
      <p:cxnSp>
        <p:nvCxnSpPr>
          <p:cNvPr id="17" name="Straight Arrow Connector 16"/>
          <p:cNvCxnSpPr>
            <a:cxnSpLocks noChangeShapeType="1"/>
          </p:cNvCxnSpPr>
          <p:nvPr/>
        </p:nvCxnSpPr>
        <p:spPr bwMode="auto">
          <a:xfrm flipV="1">
            <a:off x="4572000" y="6096000"/>
            <a:ext cx="773113" cy="15875"/>
          </a:xfrm>
          <a:prstGeom prst="straightConnector1">
            <a:avLst/>
          </a:prstGeom>
          <a:noFill/>
          <a:ln w="57150" algn="ctr">
            <a:solidFill>
              <a:srgbClr val="0000FF"/>
            </a:solidFill>
            <a:round/>
            <a:headEnd/>
            <a:tailEnd type="arrow" w="med" len="med"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</p:cxn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486400" y="2438400"/>
            <a:ext cx="1495425" cy="6794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8000"/>
                </a:solidFill>
                <a:latin typeface="Times New Roman" pitchFamily="18" charset="0"/>
              </a:rPr>
              <a:t>sông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548313" y="3657600"/>
            <a:ext cx="1990725" cy="617538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Cửu Long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5548313" y="4572000"/>
            <a:ext cx="1047750" cy="6794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8000"/>
                </a:solidFill>
                <a:latin typeface="Times New Roman" pitchFamily="18" charset="0"/>
              </a:rPr>
              <a:t>vua 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5472113" y="5638800"/>
            <a:ext cx="1528762" cy="67945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Lê Lợi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96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/>
      <p:bldP spid="12301" grpId="0"/>
      <p:bldP spid="12302" grpId="0"/>
      <p:bldP spid="12303" grpId="0" animBg="1"/>
      <p:bldP spid="12304" grpId="0" animBg="1"/>
      <p:bldP spid="12305" grpId="0" animBg="1"/>
      <p:bldP spid="12306" grpId="0" animBg="1"/>
      <p:bldP spid="23" grpId="0" animBg="1"/>
      <p:bldP spid="24" grpId="0" animBg="1"/>
      <p:bldP spid="31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1"/>
          <p:cNvSpPr>
            <a:spLocks noChangeShapeType="1"/>
          </p:cNvSpPr>
          <p:nvPr/>
        </p:nvSpPr>
        <p:spPr bwMode="auto">
          <a:xfrm>
            <a:off x="3886200" y="2743200"/>
            <a:ext cx="5334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19" name="Line 22"/>
          <p:cNvSpPr>
            <a:spLocks noChangeShapeType="1"/>
          </p:cNvSpPr>
          <p:nvPr/>
        </p:nvSpPr>
        <p:spPr bwMode="auto">
          <a:xfrm>
            <a:off x="3810000" y="3886200"/>
            <a:ext cx="6096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6400800" y="2286000"/>
            <a:ext cx="2743200" cy="1470025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Những từ chỉ tên  của một loại sự vật như </a:t>
            </a:r>
            <a:r>
              <a:rPr lang="en-US" sz="2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sông, vua</a:t>
            </a:r>
            <a:r>
              <a:rPr lang="en-US" sz="22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  gọi là:</a:t>
            </a:r>
          </a:p>
        </p:txBody>
      </p:sp>
      <p:sp>
        <p:nvSpPr>
          <p:cNvPr id="9221" name="Text Box 14"/>
          <p:cNvSpPr txBox="1">
            <a:spLocks noChangeArrowheads="1"/>
          </p:cNvSpPr>
          <p:nvPr/>
        </p:nvSpPr>
        <p:spPr bwMode="auto">
          <a:xfrm>
            <a:off x="0" y="2286000"/>
            <a:ext cx="3657600" cy="8001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 chung</a:t>
            </a:r>
            <a:r>
              <a:rPr 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để chỉ những dòng chảy tương đối lớn. </a:t>
            </a:r>
            <a:endParaRPr lang="en-US" sz="2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2" name="Text Box 15"/>
          <p:cNvSpPr txBox="1">
            <a:spLocks noChangeArrowheads="1"/>
          </p:cNvSpPr>
          <p:nvPr/>
        </p:nvSpPr>
        <p:spPr bwMode="auto">
          <a:xfrm>
            <a:off x="0" y="3505200"/>
            <a:ext cx="3651250" cy="8001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 chung</a:t>
            </a:r>
            <a:r>
              <a:rPr 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chỉ người đứng đầu  nhà nước phong kiến.</a:t>
            </a:r>
            <a:endParaRPr lang="en-US" sz="2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Text Box 16"/>
          <p:cNvSpPr txBox="1">
            <a:spLocks noChangeArrowheads="1"/>
          </p:cNvSpPr>
          <p:nvPr/>
        </p:nvSpPr>
        <p:spPr bwMode="auto">
          <a:xfrm>
            <a:off x="4572000" y="2362200"/>
            <a:ext cx="1143000" cy="67945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sông </a:t>
            </a:r>
          </a:p>
        </p:txBody>
      </p:sp>
      <p:sp>
        <p:nvSpPr>
          <p:cNvPr id="9224" name="Text Box 17"/>
          <p:cNvSpPr txBox="1">
            <a:spLocks noChangeArrowheads="1"/>
          </p:cNvSpPr>
          <p:nvPr/>
        </p:nvSpPr>
        <p:spPr bwMode="auto">
          <a:xfrm>
            <a:off x="4572000" y="3581400"/>
            <a:ext cx="990600" cy="67945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vua</a:t>
            </a:r>
          </a:p>
        </p:txBody>
      </p:sp>
      <p:sp>
        <p:nvSpPr>
          <p:cNvPr id="2" name="Line 21"/>
          <p:cNvSpPr>
            <a:spLocks noChangeShapeType="1"/>
          </p:cNvSpPr>
          <p:nvPr/>
        </p:nvSpPr>
        <p:spPr bwMode="auto">
          <a:xfrm>
            <a:off x="5715000" y="2743200"/>
            <a:ext cx="609600" cy="2286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" name="Line 22"/>
          <p:cNvSpPr>
            <a:spLocks noChangeShapeType="1"/>
          </p:cNvSpPr>
          <p:nvPr/>
        </p:nvSpPr>
        <p:spPr bwMode="auto">
          <a:xfrm flipV="1">
            <a:off x="5562600" y="3505200"/>
            <a:ext cx="76200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72" name="Text Box 20"/>
          <p:cNvSpPr txBox="1">
            <a:spLocks noChangeArrowheads="1"/>
          </p:cNvSpPr>
          <p:nvPr/>
        </p:nvSpPr>
        <p:spPr bwMode="auto">
          <a:xfrm>
            <a:off x="6400800" y="4572000"/>
            <a:ext cx="2743200" cy="19558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Những tên riêng của một sự vật nhất định như 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Cửu Long, Lê Lợi</a:t>
            </a:r>
            <a:r>
              <a:rPr lang="en-US" sz="2400" b="1" i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được  gọi là: </a:t>
            </a:r>
          </a:p>
        </p:txBody>
      </p:sp>
      <p:sp>
        <p:nvSpPr>
          <p:cNvPr id="71698" name="Text Box 18"/>
          <p:cNvSpPr txBox="1">
            <a:spLocks noChangeArrowheads="1"/>
          </p:cNvSpPr>
          <p:nvPr/>
        </p:nvSpPr>
        <p:spPr bwMode="auto">
          <a:xfrm>
            <a:off x="7239000" y="6461125"/>
            <a:ext cx="1905000" cy="434975"/>
          </a:xfrm>
          <a:prstGeom prst="rect">
            <a:avLst/>
          </a:prstGeom>
          <a:solidFill>
            <a:srgbClr val="FFFD17"/>
          </a:solidFill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</a:rPr>
              <a:t>Danh từ riêng</a:t>
            </a:r>
          </a:p>
        </p:txBody>
      </p:sp>
      <p:sp>
        <p:nvSpPr>
          <p:cNvPr id="9229" name="Text Box 22"/>
          <p:cNvSpPr txBox="1">
            <a:spLocks noChangeArrowheads="1"/>
          </p:cNvSpPr>
          <p:nvPr/>
        </p:nvSpPr>
        <p:spPr bwMode="auto">
          <a:xfrm>
            <a:off x="0" y="4724400"/>
            <a:ext cx="2895600" cy="86042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Tên riêng của một dòng sông.</a:t>
            </a:r>
            <a:endParaRPr lang="en-US" sz="240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0" name="Text Box 23"/>
          <p:cNvSpPr txBox="1">
            <a:spLocks noChangeArrowheads="1"/>
          </p:cNvSpPr>
          <p:nvPr/>
        </p:nvSpPr>
        <p:spPr bwMode="auto">
          <a:xfrm>
            <a:off x="0" y="5867400"/>
            <a:ext cx="2819400" cy="86042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Tên riêng của một vị vua.</a:t>
            </a:r>
            <a:endParaRPr lang="en-US" sz="240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1" name="Line 21"/>
          <p:cNvSpPr>
            <a:spLocks noChangeShapeType="1"/>
          </p:cNvSpPr>
          <p:nvPr/>
        </p:nvSpPr>
        <p:spPr bwMode="auto">
          <a:xfrm>
            <a:off x="2971800" y="5105400"/>
            <a:ext cx="5334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2" name="Line 22"/>
          <p:cNvSpPr>
            <a:spLocks noChangeShapeType="1"/>
          </p:cNvSpPr>
          <p:nvPr/>
        </p:nvSpPr>
        <p:spPr bwMode="auto">
          <a:xfrm>
            <a:off x="2895600" y="6248400"/>
            <a:ext cx="6096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3" name="Text Box 26"/>
          <p:cNvSpPr txBox="1">
            <a:spLocks noChangeArrowheads="1"/>
          </p:cNvSpPr>
          <p:nvPr/>
        </p:nvSpPr>
        <p:spPr bwMode="auto">
          <a:xfrm>
            <a:off x="3581400" y="4953000"/>
            <a:ext cx="2209800" cy="61753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Cửu Long</a:t>
            </a:r>
          </a:p>
        </p:txBody>
      </p:sp>
      <p:sp>
        <p:nvSpPr>
          <p:cNvPr id="9234" name="Text Box 27"/>
          <p:cNvSpPr txBox="1">
            <a:spLocks noChangeArrowheads="1"/>
          </p:cNvSpPr>
          <p:nvPr/>
        </p:nvSpPr>
        <p:spPr bwMode="auto">
          <a:xfrm>
            <a:off x="3581400" y="5943600"/>
            <a:ext cx="1981200" cy="6794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Lê Lợi</a:t>
            </a:r>
          </a:p>
        </p:txBody>
      </p:sp>
      <p:sp>
        <p:nvSpPr>
          <p:cNvPr id="6" name="Line 21"/>
          <p:cNvSpPr>
            <a:spLocks noChangeShapeType="1"/>
          </p:cNvSpPr>
          <p:nvPr/>
        </p:nvSpPr>
        <p:spPr bwMode="auto">
          <a:xfrm>
            <a:off x="5791200" y="5334000"/>
            <a:ext cx="609600" cy="2286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22"/>
          <p:cNvSpPr>
            <a:spLocks noChangeShapeType="1"/>
          </p:cNvSpPr>
          <p:nvPr/>
        </p:nvSpPr>
        <p:spPr bwMode="auto">
          <a:xfrm flipV="1">
            <a:off x="5638800" y="5867400"/>
            <a:ext cx="762000" cy="3048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35" name="Text Box 27"/>
          <p:cNvSpPr txBox="1">
            <a:spLocks noChangeArrowheads="1"/>
          </p:cNvSpPr>
          <p:nvPr/>
        </p:nvSpPr>
        <p:spPr bwMode="auto">
          <a:xfrm>
            <a:off x="7029450" y="3657600"/>
            <a:ext cx="2114550" cy="434975"/>
          </a:xfrm>
          <a:prstGeom prst="rect">
            <a:avLst/>
          </a:prstGeom>
          <a:solidFill>
            <a:srgbClr val="FFFD17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</a:rPr>
              <a:t>Danh từ chung</a:t>
            </a:r>
          </a:p>
        </p:txBody>
      </p:sp>
      <p:sp>
        <p:nvSpPr>
          <p:cNvPr id="9238" name="Text Box 34"/>
          <p:cNvSpPr txBox="1">
            <a:spLocks noChangeArrowheads="1"/>
          </p:cNvSpPr>
          <p:nvPr/>
        </p:nvSpPr>
        <p:spPr bwMode="auto">
          <a:xfrm>
            <a:off x="228600" y="381000"/>
            <a:ext cx="8915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Nghĩa của các từ tìm được ở bài tập 1 khác nhau như thế nào?</a:t>
            </a:r>
            <a:endParaRPr lang="en-US" sz="3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686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686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686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4" grpId="0" animBg="1"/>
      <p:bldP spid="2" grpId="0" animBg="1"/>
      <p:bldP spid="3" grpId="0" animBg="1"/>
      <p:bldP spid="49172" grpId="0" animBg="1"/>
      <p:bldP spid="71698" grpId="0" animBg="1"/>
      <p:bldP spid="6" grpId="0" animBg="1"/>
      <p:bldP spid="7" grpId="0" animBg="1"/>
      <p:bldP spid="6863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2430011"/>
  <p:tag name="VIOLETTITLE" val="Tuần 6. Danh từ chung và danh từ riêng"/>
  <p:tag name="VIOLETLESSON" val="11"/>
  <p:tag name="VIOLETCATID" val="7840645"/>
  <p:tag name="VIOLETSUBJECT" val="Luyện từ và câu 4"/>
  <p:tag name="VIOLETSOURCE" val="copy ngắn"/>
  <p:tag name="VIOLETAUTHORID" val="11200427"/>
  <p:tag name="VIOLETAUTHORNAME" val="Hoàng Phi Long"/>
  <p:tag name="VIOLETAUTHORAVATAR" val="no_avatar.jpg"/>
  <p:tag name="VIOLETAUTHORADDRESS" val="Tiểu học Khuất Xá II - Lạng Sơn"/>
  <p:tag name="VIOLETDATE" val="2018-10-03 22:07:24"/>
  <p:tag name="VIOLETHIT" val="19"/>
  <p:tag name="VIOLETLIKE" val="0"/>
  <p:tag name="MMPROD_NEXTUNIQUEID" val="10017"/>
  <p:tag name="MMPROD_UIDATA" val="&lt;database version=&quot;7.0&quot;&gt;&lt;object type=&quot;1&quot; unique_id=&quot;10001&quot;&gt;&lt;object type=&quot;2&quot; unique_id=&quot;11214&quot;&gt;&lt;object type=&quot;3&quot; unique_id=&quot;11215&quot;&gt;&lt;property id=&quot;20148&quot; value=&quot;5&quot;/&gt;&lt;property id=&quot;20300&quot; value=&quot;Slide 2&quot;/&gt;&lt;property id=&quot;20307&quot; value=&quot;329&quot;/&gt;&lt;/object&gt;&lt;object type=&quot;3&quot; unique_id=&quot;11216&quot;&gt;&lt;property id=&quot;20148&quot; value=&quot;5&quot;/&gt;&lt;property id=&quot;20300&quot; value=&quot;Slide 3&quot;/&gt;&lt;property id=&quot;20307&quot; value=&quot;270&quot;/&gt;&lt;/object&gt;&lt;object type=&quot;3&quot; unique_id=&quot;11217&quot;&gt;&lt;property id=&quot;20148&quot; value=&quot;5&quot;/&gt;&lt;property id=&quot;20300&quot; value=&quot;Slide 4&quot;/&gt;&lt;property id=&quot;20307&quot; value=&quot;291&quot;/&gt;&lt;/object&gt;&lt;object type=&quot;3&quot; unique_id=&quot;11218&quot;&gt;&lt;property id=&quot;20148&quot; value=&quot;5&quot;/&gt;&lt;property id=&quot;20300&quot; value=&quot;Slide 5&quot;/&gt;&lt;property id=&quot;20307&quot; value=&quot;293&quot;/&gt;&lt;/object&gt;&lt;object type=&quot;3&quot; unique_id=&quot;11219&quot;&gt;&lt;property id=&quot;20148&quot; value=&quot;5&quot;/&gt;&lt;property id=&quot;20300&quot; value=&quot;Slide 6&quot;/&gt;&lt;property id=&quot;20307&quot; value=&quot;333&quot;/&gt;&lt;/object&gt;&lt;object type=&quot;3&quot; unique_id=&quot;11220&quot;&gt;&lt;property id=&quot;20148&quot; value=&quot;5&quot;/&gt;&lt;property id=&quot;20300&quot; value=&quot;Slide 7&quot;/&gt;&lt;property id=&quot;20307&quot; value=&quot;276&quot;/&gt;&lt;/object&gt;&lt;object type=&quot;3&quot; unique_id=&quot;11221&quot;&gt;&lt;property id=&quot;20148&quot; value=&quot;5&quot;/&gt;&lt;property id=&quot;20300&quot; value=&quot;Slide 8&quot;/&gt;&lt;property id=&quot;20307&quot; value=&quot;327&quot;/&gt;&lt;/object&gt;&lt;object type=&quot;3&quot; unique_id=&quot;11222&quot;&gt;&lt;property id=&quot;20148&quot; value=&quot;5&quot;/&gt;&lt;property id=&quot;20300&quot; value=&quot;Slide 9&quot;/&gt;&lt;property id=&quot;20307&quot; value=&quot;335&quot;/&gt;&lt;/object&gt;&lt;object type=&quot;3&quot; unique_id=&quot;11223&quot;&gt;&lt;property id=&quot;20148&quot; value=&quot;5&quot;/&gt;&lt;property id=&quot;20300&quot; value=&quot;Slide 10&quot;/&gt;&lt;property id=&quot;20307&quot; value=&quot;336&quot;/&gt;&lt;/object&gt;&lt;object type=&quot;3&quot; unique_id=&quot;11224&quot;&gt;&lt;property id=&quot;20148&quot; value=&quot;5&quot;/&gt;&lt;property id=&quot;20300&quot; value=&quot;Slide 11&quot;/&gt;&lt;property id=&quot;20307&quot; value=&quot;334&quot;/&gt;&lt;/object&gt;&lt;object type=&quot;3&quot; unique_id=&quot;11225&quot;&gt;&lt;property id=&quot;20148&quot; value=&quot;5&quot;/&gt;&lt;property id=&quot;20300&quot; value=&quot;Slide 12&quot;/&gt;&lt;property id=&quot;20307&quot; value=&quot;306&quot;/&gt;&lt;/object&gt;&lt;object type=&quot;3&quot; unique_id=&quot;11226&quot;&gt;&lt;property id=&quot;20148&quot; value=&quot;5&quot;/&gt;&lt;property id=&quot;20300&quot; value=&quot;Slide 13&quot;/&gt;&lt;property id=&quot;20307&quot; value=&quot;337&quot;/&gt;&lt;/object&gt;&lt;object type=&quot;3&quot; unique_id=&quot;11227&quot;&gt;&lt;property id=&quot;20148&quot; value=&quot;5&quot;/&gt;&lt;property id=&quot;20300&quot; value=&quot;Slide 14&quot;/&gt;&lt;property id=&quot;20307&quot; value=&quot;331&quot;/&gt;&lt;/object&gt;&lt;object type=&quot;3&quot; unique_id=&quot;11258&quot;&gt;&lt;property id=&quot;20148&quot; value=&quot;5&quot;/&gt;&lt;property id=&quot;20300&quot; value=&quot;Slide 1&quot;/&gt;&lt;property id=&quot;20307&quot; value=&quot;338&quot;/&gt;&lt;/object&gt;&lt;/object&gt;&lt;object type=&quot;8&quot; unique_id=&quot;11242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</TotalTime>
  <Words>897</Words>
  <Application>Microsoft Office PowerPoint</Application>
  <PresentationFormat>On-screen Show (4:3)</PresentationFormat>
  <Paragraphs>94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AutoBVT</cp:lastModifiedBy>
  <cp:revision>125</cp:revision>
  <dcterms:created xsi:type="dcterms:W3CDTF">2001-12-31T17:41:01Z</dcterms:created>
  <dcterms:modified xsi:type="dcterms:W3CDTF">2018-10-05T06:07:52Z</dcterms:modified>
</cp:coreProperties>
</file>